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85" r:id="rId11"/>
    <p:sldId id="266" r:id="rId12"/>
    <p:sldId id="267" r:id="rId13"/>
    <p:sldId id="268" r:id="rId14"/>
    <p:sldId id="269" r:id="rId15"/>
    <p:sldId id="286" r:id="rId16"/>
    <p:sldId id="270" r:id="rId17"/>
    <p:sldId id="271" r:id="rId18"/>
    <p:sldId id="274" r:id="rId19"/>
    <p:sldId id="275" r:id="rId20"/>
    <p:sldId id="287" r:id="rId21"/>
    <p:sldId id="291" r:id="rId22"/>
    <p:sldId id="280" r:id="rId23"/>
    <p:sldId id="281" r:id="rId24"/>
    <p:sldId id="282" r:id="rId25"/>
    <p:sldId id="292" r:id="rId26"/>
    <p:sldId id="276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284" r:id="rId36"/>
  </p:sldIdLst>
  <p:sldSz cx="18288000" cy="10287000"/>
  <p:notesSz cx="6858000" cy="9144000"/>
  <p:embeddedFontLst>
    <p:embeddedFont>
      <p:font typeface="Libre Baskerville Italics" panose="020B0604020202020204" charset="0"/>
      <p:regular r:id="rId38"/>
    </p:embeddedFont>
    <p:embeddedFont>
      <p:font typeface="Open Sans Bold" panose="020B0604020202020204" charset="0"/>
      <p:regular r:id="rId39"/>
    </p:embeddedFont>
    <p:embeddedFont>
      <p:font typeface="Raleway 1 Bold" panose="020B0604020202020204" charset="0"/>
      <p:regular r:id="rId40"/>
    </p:embeddedFont>
    <p:embeddedFont>
      <p:font typeface="Raleway 1 Heavy Italics" panose="020B0604020202020204" charset="0"/>
      <p:regular r:id="rId41"/>
    </p:embeddedFont>
    <p:embeddedFont>
      <p:font typeface="Raleway 2" panose="020B0604020202020204" charset="0"/>
      <p:regular r:id="rId42"/>
    </p:embeddedFont>
    <p:embeddedFont>
      <p:font typeface="Raleway 2 Bold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5" d="100"/>
          <a:sy n="35" d="100"/>
        </p:scale>
        <p:origin x="802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E01CA-520A-45AB-9991-BC1E36870BC1}" type="datetimeFigureOut">
              <a:rPr lang="es-CO" smtClean="0"/>
              <a:t>24/10/2025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EC088-7CE1-435C-BBCF-3B5941647DE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9775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EC088-7CE1-435C-BBCF-3B5941647DE1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3436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923329">
            <a:off x="9266549" y="-1402179"/>
            <a:ext cx="7327457" cy="13757112"/>
            <a:chOff x="0" y="0"/>
            <a:chExt cx="9769943" cy="1834281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9621" r="39621"/>
            <a:stretch>
              <a:fillRect/>
            </a:stretch>
          </p:blipFill>
          <p:spPr>
            <a:xfrm>
              <a:off x="0" y="0"/>
              <a:ext cx="9769943" cy="1834281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13260370" y="2549649"/>
            <a:ext cx="5032161" cy="5187702"/>
            <a:chOff x="0" y="0"/>
            <a:chExt cx="6709548" cy="6916936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6709548" cy="6916936"/>
            </a:xfrm>
            <a:prstGeom prst="rect">
              <a:avLst/>
            </a:prstGeom>
            <a:solidFill>
              <a:srgbClr val="3665EF"/>
            </a:solid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1341882" y="3292033"/>
            <a:ext cx="1404663" cy="1448081"/>
            <a:chOff x="0" y="0"/>
            <a:chExt cx="1872885" cy="1930774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1872885" cy="1930774"/>
            </a:xfrm>
            <a:prstGeom prst="rect">
              <a:avLst/>
            </a:prstGeom>
            <a:solidFill>
              <a:srgbClr val="3665EF"/>
            </a:solid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86607" y="5522229"/>
            <a:ext cx="8536666" cy="3059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80"/>
              </a:lnSpc>
            </a:pPr>
            <a:r>
              <a:rPr lang="en-US" sz="6622" b="1" i="1" spc="33" dirty="0">
                <a:solidFill>
                  <a:srgbClr val="BBBBBB"/>
                </a:solidFill>
                <a:latin typeface="Raleway 1 Heavy Italics"/>
                <a:ea typeface="Raleway 1 Heavy Italics"/>
                <a:cs typeface="Raleway 1 Heavy Italics"/>
                <a:sym typeface="Raleway 1 Heavy Italics"/>
              </a:rPr>
              <a:t>MANUAL SISTEMA DE PROGRAMACIÓN INSTRUCTORES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0173" y="8491344"/>
            <a:ext cx="6869535" cy="381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7"/>
              </a:lnSpc>
            </a:pPr>
            <a:r>
              <a:rPr lang="en-US" sz="2442" i="1" spc="12" dirty="0">
                <a:solidFill>
                  <a:srgbClr val="BBBBBB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ADSO 2803484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0173" y="4966047"/>
            <a:ext cx="686953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1"/>
              </a:lnSpc>
            </a:pPr>
            <a:r>
              <a:rPr lang="en-US" sz="2984" b="1" i="1" dirty="0" err="1">
                <a:solidFill>
                  <a:srgbClr val="BBBBBB"/>
                </a:solidFill>
                <a:latin typeface="Raleway 2 Bold"/>
                <a:ea typeface="Raleway 2 Bold"/>
                <a:cs typeface="Raleway 2 Bold"/>
                <a:sym typeface="Raleway 2 Bold"/>
              </a:rPr>
              <a:t>Aplicativo</a:t>
            </a:r>
            <a:r>
              <a:rPr lang="en-US" sz="2984" b="1" i="1" dirty="0">
                <a:solidFill>
                  <a:srgbClr val="BBBBBB"/>
                </a:solidFill>
                <a:latin typeface="Raleway 2 Bold"/>
                <a:ea typeface="Raleway 2 Bold"/>
                <a:cs typeface="Raleway 2 Bold"/>
                <a:sym typeface="Raleway 2 Bold"/>
              </a:rPr>
              <a:t> Windows Forms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CBF54E8-805F-A0D0-51F2-614F571F7396}"/>
              </a:ext>
            </a:extLst>
          </p:cNvPr>
          <p:cNvSpPr txBox="1"/>
          <p:nvPr/>
        </p:nvSpPr>
        <p:spPr>
          <a:xfrm>
            <a:off x="532612" y="9055532"/>
            <a:ext cx="6869535" cy="77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7"/>
              </a:lnSpc>
            </a:pPr>
            <a:r>
              <a:rPr lang="en-US" sz="2442" i="1" spc="12" dirty="0">
                <a:solidFill>
                  <a:srgbClr val="BBBBBB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Por: Jhonatan Rodriguez, Felipe Pino, Brayan Stiven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BA95FD-FEF4-DEAA-96E2-7D01F2D7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D5F757F8-910A-BA27-DF34-156B4B352525}"/>
              </a:ext>
            </a:extLst>
          </p:cNvPr>
          <p:cNvSpPr txBox="1"/>
          <p:nvPr/>
        </p:nvSpPr>
        <p:spPr>
          <a:xfrm>
            <a:off x="329044" y="166428"/>
            <a:ext cx="17210593" cy="862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5523" b="1" spc="27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FORMULARIOS. USUARIOS: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B45ECFF-AA47-48DC-DBE4-1C100BBB855E}"/>
              </a:ext>
            </a:extLst>
          </p:cNvPr>
          <p:cNvSpPr txBox="1"/>
          <p:nvPr/>
        </p:nvSpPr>
        <p:spPr>
          <a:xfrm>
            <a:off x="6084219" y="1470301"/>
            <a:ext cx="9008876" cy="72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En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Usuarios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sistema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podemos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acceder a Administración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usuarios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(Visto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anteriormente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), Estado del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usuario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perfiles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y roles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055A325-7AC8-42A8-8030-33DAAA9C1AE9}"/>
              </a:ext>
            </a:extLst>
          </p:cNvPr>
          <p:cNvSpPr txBox="1"/>
          <p:nvPr/>
        </p:nvSpPr>
        <p:spPr>
          <a:xfrm>
            <a:off x="700290" y="4750819"/>
            <a:ext cx="5109552" cy="1090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Estado del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Usuario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modificar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estado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usuarios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Inactivo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Activo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para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permitir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o no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ingreso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sistema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BEAC9FE-9606-EA58-4241-56CB78A2D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7" y="1028700"/>
            <a:ext cx="5563376" cy="279121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D724238-D6C5-9DC6-E52B-F2D860A3A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842" y="4024024"/>
            <a:ext cx="11563758" cy="578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57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29044" y="166428"/>
            <a:ext cx="17210593" cy="862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5523" b="1" spc="27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FORMULARIOS. USUARIOS: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84219" y="1470301"/>
            <a:ext cx="9008876" cy="72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En Usuarios del sistema podemos acceder a Administración de usuarios(Visto anteriormente), Estado del usuario, perfiles y roles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0290" y="4750819"/>
            <a:ext cx="5109552" cy="1090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Estado del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Usuario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modificar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estado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usuarios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Inactivo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Activo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para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permitir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o no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ingreso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sistema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E50F622-FD6D-D843-4600-95E6B9E1D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7" y="1028700"/>
            <a:ext cx="5563376" cy="279121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51BD6A0-A058-D0B0-FF45-46BD821CB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842" y="4024024"/>
            <a:ext cx="11563758" cy="57818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29044" y="166428"/>
            <a:ext cx="17210593" cy="862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5523" b="1" spc="27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FORMULARIOS. USUARIOS: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84219" y="1470301"/>
            <a:ext cx="9008876" cy="72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En Usuarios del sistema podemos acceder a Administración de usuarios(Visto anteriormente), Estado del usuario, perfiles y roles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388610"/>
            <a:ext cx="5109552" cy="36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 gestionar Perfiles y Roles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BD5987A-A346-2722-5677-F35E72E9E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81100"/>
            <a:ext cx="5563376" cy="279121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D8E30A3-7D82-342E-1D34-E6DB1BE71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252" y="2400300"/>
            <a:ext cx="9841625" cy="75051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29044" y="166428"/>
            <a:ext cx="17210593" cy="813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5523" b="1" spc="27" dirty="0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FORMULARIOS. PERSONAS: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53200" y="1710169"/>
            <a:ext cx="9008876" cy="1086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En la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pestaña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Personas del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sistema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Se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puede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registrar Personas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que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 la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vez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son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instructores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manera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individual o 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agregar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Personas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manera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masiva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mediante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archivo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.Csv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14151" y="6286500"/>
            <a:ext cx="5109552" cy="714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Administracioón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Personas,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Gestionar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Personas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manera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indiviual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CDD2001-614C-9B03-237F-C58A062BF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05" y="1438872"/>
            <a:ext cx="6006602" cy="29426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0ED1F22-7CDD-A287-746E-6CEB3FB51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3009900"/>
            <a:ext cx="10902338" cy="69175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29044" y="166428"/>
            <a:ext cx="17649057" cy="813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5523" b="1" spc="27" dirty="0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FORMULARIOS. PERSONAS: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81687" y="4762500"/>
            <a:ext cx="3366065" cy="1830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Administración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Instructores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Tambien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tiene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un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boton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que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hace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los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mismo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que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la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foto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arriba</a:t>
            </a:r>
            <a:endParaRPr lang="en-US" sz="208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4758C8C9-1218-994C-C5FE-1D30DEB07005}"/>
              </a:ext>
            </a:extLst>
          </p:cNvPr>
          <p:cNvSpPr txBox="1"/>
          <p:nvPr/>
        </p:nvSpPr>
        <p:spPr>
          <a:xfrm>
            <a:off x="6934200" y="2020335"/>
            <a:ext cx="9008876" cy="1086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En la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pestaña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Personas del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sistema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Se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puede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registrar Personas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que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 la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vez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son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instructores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manera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individual o 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agregar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Personas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manera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masiva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mediante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archivo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.Csv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5F413F3-CCC2-55EB-B389-2A235FE8D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4" y="1471418"/>
            <a:ext cx="6152397" cy="301405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0699D3C-06A6-9AA2-0CB5-50FE4567C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363" y="4485471"/>
            <a:ext cx="11371157" cy="558921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6F2CF0E-FF74-2389-EE26-2A7857BE3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44" y="4762500"/>
            <a:ext cx="1876687" cy="1314633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0000C684-2368-6153-3C1A-05FF9520293D}"/>
              </a:ext>
            </a:extLst>
          </p:cNvPr>
          <p:cNvSpPr txBox="1"/>
          <p:nvPr/>
        </p:nvSpPr>
        <p:spPr>
          <a:xfrm>
            <a:off x="735681" y="7326443"/>
            <a:ext cx="5109552" cy="145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Administración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Instructores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agregar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Instructores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manera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individual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usando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los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datos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administracion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Personas.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D9774D-6EBA-8493-E19C-1D22311FB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27B8D29E-C2CA-57FE-EE57-F45904A25BEC}"/>
              </a:ext>
            </a:extLst>
          </p:cNvPr>
          <p:cNvSpPr txBox="1"/>
          <p:nvPr/>
        </p:nvSpPr>
        <p:spPr>
          <a:xfrm>
            <a:off x="329044" y="166428"/>
            <a:ext cx="17958956" cy="813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6738"/>
              </a:lnSpc>
            </a:pPr>
            <a:r>
              <a:rPr lang="en-US" sz="5523" b="1" spc="27" dirty="0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FORMULARIOS.ACT PERSONAS: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CA5A42B-8987-44D7-8B9A-34A51369D8E2}"/>
              </a:ext>
            </a:extLst>
          </p:cNvPr>
          <p:cNvSpPr txBox="1"/>
          <p:nvPr/>
        </p:nvSpPr>
        <p:spPr>
          <a:xfrm>
            <a:off x="6858000" y="2233419"/>
            <a:ext cx="9008876" cy="1086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912"/>
              </a:lnSpc>
              <a:spcBef>
                <a:spcPct val="0"/>
              </a:spcBef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En la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pestaña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Personas del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sistema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Se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puede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registrar Personas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que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 la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vez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son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instructores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manera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individual o 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agregar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Personas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manera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masiva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mediante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archivo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.Csv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F1C8355-7436-D897-9D84-9F83F86C0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19300"/>
            <a:ext cx="5658640" cy="277216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DB702D4-79A6-BB3F-207F-E4283DB2929B}"/>
              </a:ext>
            </a:extLst>
          </p:cNvPr>
          <p:cNvSpPr txBox="1"/>
          <p:nvPr/>
        </p:nvSpPr>
        <p:spPr>
          <a:xfrm>
            <a:off x="838200" y="5753100"/>
            <a:ext cx="4116029" cy="2285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Cuando</a:t>
            </a:r>
            <a:r>
              <a:rPr lang="en-US" sz="180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habras</a:t>
            </a:r>
            <a:r>
              <a:rPr lang="en-US" sz="180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</a:t>
            </a:r>
            <a:r>
              <a:rPr lang="en-US" sz="180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formulario</a:t>
            </a:r>
            <a:r>
              <a:rPr lang="en-US" sz="180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</a:t>
            </a:r>
            <a:r>
              <a:rPr lang="en-US" sz="180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ctualizar</a:t>
            </a:r>
            <a:r>
              <a:rPr lang="en-US" sz="180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personas incremental </a:t>
            </a:r>
            <a:r>
              <a:rPr lang="en-US" sz="180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te</a:t>
            </a:r>
            <a:r>
              <a:rPr lang="en-US" sz="180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saldra</a:t>
            </a:r>
            <a:r>
              <a:rPr lang="en-US" sz="180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esta</a:t>
            </a:r>
            <a:r>
              <a:rPr lang="en-US" sz="180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Ventana </a:t>
            </a:r>
            <a:r>
              <a:rPr lang="en-US" sz="180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dando</a:t>
            </a:r>
            <a:r>
              <a:rPr lang="en-US" sz="180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los</a:t>
            </a:r>
            <a:r>
              <a:rPr lang="en-US" sz="180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requerimientos</a:t>
            </a:r>
            <a:r>
              <a:rPr lang="en-US" sz="180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que</a:t>
            </a:r>
            <a:r>
              <a:rPr lang="en-US" sz="180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requieren</a:t>
            </a:r>
            <a:r>
              <a:rPr lang="en-US" sz="180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los</a:t>
            </a:r>
            <a:r>
              <a:rPr lang="en-US" sz="180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archivos</a:t>
            </a:r>
            <a:r>
              <a:rPr lang="en-US" sz="180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.Csv para pasar </a:t>
            </a:r>
            <a:r>
              <a:rPr lang="en-US" sz="180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los</a:t>
            </a:r>
            <a:r>
              <a:rPr lang="en-US" sz="180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datos</a:t>
            </a:r>
            <a:r>
              <a:rPr lang="en-US" sz="180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al Sistema de </a:t>
            </a:r>
            <a:r>
              <a:rPr lang="en-US" sz="180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manera</a:t>
            </a:r>
            <a:r>
              <a:rPr lang="en-US" sz="180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masiva</a:t>
            </a:r>
            <a:endParaRPr lang="en-US" sz="180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93EFB1F-137E-A1A5-15E1-152787716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912850"/>
            <a:ext cx="7716768" cy="610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04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29044" y="55825"/>
            <a:ext cx="17958956" cy="813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6738"/>
              </a:lnSpc>
            </a:pPr>
            <a:r>
              <a:rPr lang="en-US" sz="5523" b="1" spc="27" dirty="0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FORMULARIOS. ACT PERSONAS: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15600" y="2553927"/>
            <a:ext cx="5791200" cy="1086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clic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cargar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datos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abre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una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ventana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para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seleccionar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archivo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csv con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los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datos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importar</a:t>
            </a:r>
            <a:endParaRPr lang="en-US" sz="208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0AC8629-A634-19B3-A45F-DDACD27F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8" y="1994443"/>
            <a:ext cx="9754445" cy="4785775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6E4A5F75-003C-5D2A-1A25-273A80351C03}"/>
              </a:ext>
            </a:extLst>
          </p:cNvPr>
          <p:cNvSpPr/>
          <p:nvPr/>
        </p:nvSpPr>
        <p:spPr>
          <a:xfrm>
            <a:off x="1600200" y="4686300"/>
            <a:ext cx="1600200" cy="53340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F2906D1-EA4D-4C95-C2A2-40FC48038ACF}"/>
              </a:ext>
            </a:extLst>
          </p:cNvPr>
          <p:cNvCxnSpPr>
            <a:cxnSpLocks/>
          </p:cNvCxnSpPr>
          <p:nvPr/>
        </p:nvCxnSpPr>
        <p:spPr>
          <a:xfrm flipH="1">
            <a:off x="3352800" y="3006509"/>
            <a:ext cx="7010400" cy="16797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67420D2A-86A7-3835-BEF7-09E1E7A7E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368" y="5507269"/>
            <a:ext cx="7177548" cy="445160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29044" y="166428"/>
            <a:ext cx="17958956" cy="862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5523" b="1" spc="27" dirty="0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FORMULARIOS. ACT PERSONAS: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2792" y="1372057"/>
            <a:ext cx="9008876" cy="72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Una vez seleccionado el archivo, se da clic en actualizar y muestra los registros actualizados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B1F623A-495D-B0DC-C983-0276AA2CF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24100"/>
            <a:ext cx="15544800" cy="75731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0" y="166428"/>
            <a:ext cx="19078831" cy="862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5523" b="1" spc="27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FORMULARIOS. DEPARTAMENTOS: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75811" y="1606743"/>
            <a:ext cx="9942995" cy="72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2"/>
              </a:lnSpc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Datos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globales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gestionar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Departamentos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municipios y Ambientes,</a:t>
            </a:r>
          </a:p>
          <a:p>
            <a:pPr lvl="0">
              <a:lnSpc>
                <a:spcPts val="2912"/>
              </a:lnSpc>
              <a:spcBef>
                <a:spcPct val="0"/>
              </a:spcBef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Util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caso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que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cambien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estos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datos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nivel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nacional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3000" y="5850798"/>
            <a:ext cx="6587792" cy="72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Adm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Departamentos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Gestionar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Departamentos</a:t>
            </a:r>
            <a:endParaRPr lang="en-US" sz="208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2D8F0CE-9A19-7955-2D6B-5618FD934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30" y="1017639"/>
            <a:ext cx="6030467" cy="327537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F55C78-9799-729B-3A3E-4C2AF87B3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811" y="3314700"/>
            <a:ext cx="10697789" cy="68428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0" y="166428"/>
            <a:ext cx="19078831" cy="862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5523" b="1" spc="27" dirty="0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FORMULARIOS. MUNICIPIOS: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05600" y="1579712"/>
            <a:ext cx="9942995" cy="714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2"/>
              </a:lnSpc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Datos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globales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gestionar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Departamentos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municipios y Ambientes,</a:t>
            </a:r>
          </a:p>
          <a:p>
            <a:pPr lvl="0">
              <a:lnSpc>
                <a:spcPts val="2912"/>
              </a:lnSpc>
              <a:spcBef>
                <a:spcPct val="0"/>
              </a:spcBef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Util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caso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que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cambien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estos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datos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nivel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nacional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1395" y="6240995"/>
            <a:ext cx="6587792" cy="36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Adm Municipios,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Gestionar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Municipios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C0684DF-2ADA-F026-FDCA-F584D85BA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30" y="1257300"/>
            <a:ext cx="6030467" cy="327537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F9D7247-BE53-F043-78B5-5DEBF3B8A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05" y="2920155"/>
            <a:ext cx="10287000" cy="72360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90520" y="1000125"/>
            <a:ext cx="7106960" cy="862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38"/>
              </a:lnSpc>
              <a:spcBef>
                <a:spcPct val="0"/>
              </a:spcBef>
            </a:pPr>
            <a:r>
              <a:rPr lang="en-US" sz="5523" b="1" u="none" spc="27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INTRODUCCIÓN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724400" y="2334623"/>
            <a:ext cx="9234757" cy="3719682"/>
            <a:chOff x="0" y="0"/>
            <a:chExt cx="12313010" cy="495957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3676717" y="-3676717"/>
              <a:ext cx="4959576" cy="12313010"/>
              <a:chOff x="0" y="0"/>
              <a:chExt cx="979669" cy="243219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79669" cy="2432199"/>
              </a:xfrm>
              <a:custGeom>
                <a:avLst/>
                <a:gdLst/>
                <a:ahLst/>
                <a:cxnLst/>
                <a:rect l="l" t="t" r="r" b="b"/>
                <a:pathLst>
                  <a:path w="979669" h="2432199">
                    <a:moveTo>
                      <a:pt x="0" y="0"/>
                    </a:moveTo>
                    <a:lnTo>
                      <a:pt x="979669" y="0"/>
                    </a:lnTo>
                    <a:lnTo>
                      <a:pt x="979669" y="2432199"/>
                    </a:lnTo>
                    <a:lnTo>
                      <a:pt x="0" y="2432199"/>
                    </a:lnTo>
                    <a:close/>
                  </a:path>
                </a:pathLst>
              </a:custGeom>
              <a:solidFill>
                <a:srgbClr val="3665E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9525"/>
                <a:ext cx="979669" cy="2441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7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40452" y="318233"/>
              <a:ext cx="11383885" cy="460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El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propósito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 de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este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 manual es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proporcionar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una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guía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completa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que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permita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 a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cualquier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usuario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técnico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entender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,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implementar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,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mantener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, y extender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el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 Sistema de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Cronograma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 sin la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necesidad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 de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asistencia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directa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 del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desarrollador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 original. Se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incluyen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explicaciones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detalladas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 de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cada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formulario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,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fragmentos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 de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código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comentados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, y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ejemplos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 de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uso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 para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garantizar</a:t>
              </a:r>
              <a:r>
                <a:rPr lang="en-US" sz="2399" b="1" dirty="0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 </a:t>
              </a:r>
              <a:r>
                <a:rPr lang="en-US" sz="2399" b="1" dirty="0" err="1">
                  <a:solidFill>
                    <a:srgbClr val="F6F6F6"/>
                  </a:solidFill>
                  <a:latin typeface="Raleway 2 Bold"/>
                  <a:ea typeface="Raleway 2 Bold"/>
                  <a:cs typeface="Raleway 2 Bold"/>
                  <a:sym typeface="Raleway 2 Bold"/>
                </a:rPr>
                <a:t>claridad</a:t>
              </a:r>
              <a:endParaRPr lang="en-US" sz="2399" b="1" dirty="0">
                <a:solidFill>
                  <a:srgbClr val="F6F6F6"/>
                </a:solidFill>
                <a:latin typeface="Raleway 2 Bold"/>
                <a:ea typeface="Raleway 2 Bold"/>
                <a:cs typeface="Raleway 2 Bold"/>
                <a:sym typeface="Raleway 2 Bold"/>
              </a:endParaRPr>
            </a:p>
            <a:p>
              <a:pPr marL="0" lvl="0" indent="0" algn="just">
                <a:lnSpc>
                  <a:spcPts val="3359"/>
                </a:lnSpc>
                <a:spcBef>
                  <a:spcPct val="0"/>
                </a:spcBef>
              </a:pPr>
              <a:endParaRPr lang="en-US" sz="2399" b="1" dirty="0">
                <a:solidFill>
                  <a:srgbClr val="F6F6F6"/>
                </a:solidFill>
                <a:latin typeface="Raleway 2 Bold"/>
                <a:ea typeface="Raleway 2 Bold"/>
                <a:cs typeface="Raleway 2 Bold"/>
                <a:sym typeface="Raleway 2 Bold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A60FB0-C94C-4445-6B0F-5B262F955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5911E3AC-86FF-F0DF-4C43-2DF039DB893C}"/>
              </a:ext>
            </a:extLst>
          </p:cNvPr>
          <p:cNvSpPr txBox="1"/>
          <p:nvPr/>
        </p:nvSpPr>
        <p:spPr>
          <a:xfrm>
            <a:off x="0" y="166428"/>
            <a:ext cx="19078831" cy="813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5523" b="1" spc="27" dirty="0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FORMULARIOS. AMBIENTES: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EEE9EF4-C7CD-FD93-B2B8-9C69EE5EBD99}"/>
              </a:ext>
            </a:extLst>
          </p:cNvPr>
          <p:cNvSpPr txBox="1"/>
          <p:nvPr/>
        </p:nvSpPr>
        <p:spPr>
          <a:xfrm>
            <a:off x="6781800" y="1605736"/>
            <a:ext cx="9942995" cy="714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2"/>
              </a:lnSpc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Datos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globales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gestionar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Departamentos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municipios y Ambientes,</a:t>
            </a:r>
          </a:p>
          <a:p>
            <a:pPr lvl="0">
              <a:lnSpc>
                <a:spcPts val="2912"/>
              </a:lnSpc>
              <a:spcBef>
                <a:spcPct val="0"/>
              </a:spcBef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Util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caso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que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cambien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estos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datos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nivel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nacional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2312E72-018B-AC16-12BB-8CAEC44049C4}"/>
              </a:ext>
            </a:extLst>
          </p:cNvPr>
          <p:cNvSpPr txBox="1"/>
          <p:nvPr/>
        </p:nvSpPr>
        <p:spPr>
          <a:xfrm>
            <a:off x="533400" y="6242393"/>
            <a:ext cx="6587792" cy="1086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912"/>
              </a:lnSpc>
              <a:spcBef>
                <a:spcPct val="0"/>
              </a:spcBef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Adm Ambientes,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Gestionar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Los ambientes y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modificar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estado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Ambiente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Inactivo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Activo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para saber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si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es utilizable.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332FBA8-97C2-F295-98D2-6BC2BEB5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30" y="1257300"/>
            <a:ext cx="6030467" cy="327537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44A6F5C-93CE-5ED6-7926-349311885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731430"/>
            <a:ext cx="9942995" cy="745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4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458F63-ADBC-17C5-9BC3-97885CF56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4E3A22A3-C50F-917A-59EB-D01CDAAD5FF4}"/>
              </a:ext>
            </a:extLst>
          </p:cNvPr>
          <p:cNvSpPr txBox="1"/>
          <p:nvPr/>
        </p:nvSpPr>
        <p:spPr>
          <a:xfrm>
            <a:off x="0" y="166428"/>
            <a:ext cx="19078831" cy="167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5523" b="1" spc="27" dirty="0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FORMULARIOS. VARIABLES DE ENTORNO: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A811F1E-4AD9-A96C-1FC7-FDC89FAA8889}"/>
              </a:ext>
            </a:extLst>
          </p:cNvPr>
          <p:cNvSpPr txBox="1"/>
          <p:nvPr/>
        </p:nvSpPr>
        <p:spPr>
          <a:xfrm>
            <a:off x="1219200" y="1839450"/>
            <a:ext cx="13487400" cy="342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912"/>
              </a:lnSpc>
              <a:spcBef>
                <a:spcPct val="0"/>
              </a:spcBef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Variables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Entorno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sirve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para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cambiar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color o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fondo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los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bototnes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formulario</a:t>
            </a:r>
            <a:endParaRPr lang="en-US" sz="208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7F5D69F-2E8A-5A1F-9BC5-B953C17F3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76500"/>
            <a:ext cx="13106400" cy="761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20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0" y="166428"/>
            <a:ext cx="19078831" cy="862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5523" b="1" spc="27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FORMULARIOS. HERRAMIENTAS: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41208" y="1714500"/>
            <a:ext cx="9942995" cy="36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Acerca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de..!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visualizar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advertencia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derechos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autor</a:t>
            </a:r>
            <a:endParaRPr lang="en-US" sz="208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A29BF8C-D2C8-2C88-EB30-3437F70A8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208" y="2933699"/>
            <a:ext cx="10232392" cy="701649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A1379AD-6911-227D-54D3-5925A3F06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45" y="1005840"/>
            <a:ext cx="6422718" cy="24612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0" y="166428"/>
            <a:ext cx="19078831" cy="862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5523" b="1" spc="27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FORMULARIOS. HERRAMIENTAS: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22337" y="1323518"/>
            <a:ext cx="9942995" cy="1452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Administración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copias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seguridad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realizar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copias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Seguridad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eligiendo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una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ruta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destino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donde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se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almacenarán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todas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las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copias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seguridad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la base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datos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viene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con la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ruta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preestablecida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solo es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darle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clic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aceptar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y la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copia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seguridad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se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realizará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automáticamente</a:t>
            </a:r>
            <a:endParaRPr lang="en-US" sz="208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9CC598E-5480-8FE9-3763-6142F18B6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314700"/>
            <a:ext cx="10979981" cy="660203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708896E-62A7-4397-306F-65A44F0C3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6800"/>
            <a:ext cx="6025026" cy="23088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0" y="166428"/>
            <a:ext cx="19078831" cy="862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5523" b="1" spc="27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FORMULARIOS. HERRAMIENTAS: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22337" y="1323518"/>
            <a:ext cx="9942995" cy="1090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Restaurar copias de seguridad, permite seleccionar una copia de seguridad de las que ya han sido creadas, al dar clic en restaurar se recuperará la información automáticamente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911A281-FED7-A981-AE97-2ED24232F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28700"/>
            <a:ext cx="5766527" cy="22098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D2BC262-749D-7113-4FE6-1A4870CA5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926" y="3543300"/>
            <a:ext cx="11209063" cy="6324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222888-393B-14B2-D651-5AF25C5CA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D05DE111-90A7-5592-274C-5D80F5347D75}"/>
              </a:ext>
            </a:extLst>
          </p:cNvPr>
          <p:cNvSpPr txBox="1"/>
          <p:nvPr/>
        </p:nvSpPr>
        <p:spPr>
          <a:xfrm>
            <a:off x="0" y="166428"/>
            <a:ext cx="19078831" cy="813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5523" b="1" spc="27" dirty="0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FORMULARIOS. CRONOGRAMA: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D485C20-004C-3AEF-9813-A2682C7A7BF6}"/>
              </a:ext>
            </a:extLst>
          </p:cNvPr>
          <p:cNvSpPr txBox="1"/>
          <p:nvPr/>
        </p:nvSpPr>
        <p:spPr>
          <a:xfrm>
            <a:off x="4172502" y="1240424"/>
            <a:ext cx="9942995" cy="34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Cronograma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Perimite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cronogramar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las Horas del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mes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un instructor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8BF1CCA-A88F-0250-9464-D130EC619FFE}"/>
              </a:ext>
            </a:extLst>
          </p:cNvPr>
          <p:cNvSpPr txBox="1"/>
          <p:nvPr/>
        </p:nvSpPr>
        <p:spPr>
          <a:xfrm>
            <a:off x="152400" y="3529986"/>
            <a:ext cx="4841570" cy="2574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12"/>
              </a:lnSpc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requiere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:</a:t>
            </a:r>
          </a:p>
          <a:p>
            <a:pPr algn="l">
              <a:lnSpc>
                <a:spcPts val="2912"/>
              </a:lnSpc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ID Instructor.</a:t>
            </a:r>
          </a:p>
          <a:p>
            <a:pPr algn="l">
              <a:lnSpc>
                <a:spcPts val="2912"/>
              </a:lnSpc>
            </a:pPr>
            <a:endParaRPr lang="en-US" sz="208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  <a:p>
            <a:pPr algn="l">
              <a:lnSpc>
                <a:spcPts val="2912"/>
              </a:lnSpc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Icuando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habres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formulario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estara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blanco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Grid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donde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salen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las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celdas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como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la imagen solo se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mostraran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los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datos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del Instructor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si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se pone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su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Id.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4A1875D-ADD3-9E06-8A6A-9209DCBC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74" y="980241"/>
            <a:ext cx="3210061" cy="226201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023211E-08B6-B60B-DE07-6DCBCB087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35" y="2186053"/>
            <a:ext cx="12353391" cy="705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09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0" y="166428"/>
            <a:ext cx="19078831" cy="813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5523" b="1" spc="27" dirty="0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FORMULARIOS. CRONOGRAMA: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72502" y="1240424"/>
            <a:ext cx="9942995" cy="34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Cronograma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Perimite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cronogramar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las Horas del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mes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un instructor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00" y="3529986"/>
            <a:ext cx="4841570" cy="2574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12"/>
              </a:lnSpc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requiere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:</a:t>
            </a:r>
          </a:p>
          <a:p>
            <a:pPr algn="l">
              <a:lnSpc>
                <a:spcPts val="2912"/>
              </a:lnSpc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ID Instructor, </a:t>
            </a:r>
          </a:p>
          <a:p>
            <a:pPr algn="l">
              <a:lnSpc>
                <a:spcPts val="2912"/>
              </a:lnSpc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Ial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colocar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IdInstrctor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se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mostraran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todos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los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datos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del Instructor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como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su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nombre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donde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es y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si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tiene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fichas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las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que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trabajar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se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mostraran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las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celdas</a:t>
            </a:r>
            <a:endParaRPr lang="en-US" sz="208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FF94208-6895-D3F8-33C1-FAED09D4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74" y="980241"/>
            <a:ext cx="3210061" cy="22620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4A09148-E882-F9B4-1529-E8A406D8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108" y="2610164"/>
            <a:ext cx="12457171" cy="717970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7B53BE-E5DA-FCA8-89A0-48B0220F1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6CAF417C-FDA8-5EC5-FEDB-F0A838A92004}"/>
              </a:ext>
            </a:extLst>
          </p:cNvPr>
          <p:cNvSpPr txBox="1"/>
          <p:nvPr/>
        </p:nvSpPr>
        <p:spPr>
          <a:xfrm>
            <a:off x="0" y="166428"/>
            <a:ext cx="19078831" cy="813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5523" b="1" spc="27" dirty="0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FORMULARIOS. CRONOGRAMA: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4445852-C567-2028-949D-F95D0960D8A2}"/>
              </a:ext>
            </a:extLst>
          </p:cNvPr>
          <p:cNvSpPr txBox="1"/>
          <p:nvPr/>
        </p:nvSpPr>
        <p:spPr>
          <a:xfrm>
            <a:off x="4172502" y="1240424"/>
            <a:ext cx="9942995" cy="34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Cronograma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Perimite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cronogramar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las Horas del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mes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un instructor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C925E03-8472-6298-AF51-4F412C68E1BA}"/>
              </a:ext>
            </a:extLst>
          </p:cNvPr>
          <p:cNvSpPr txBox="1"/>
          <p:nvPr/>
        </p:nvSpPr>
        <p:spPr>
          <a:xfrm>
            <a:off x="152400" y="3529986"/>
            <a:ext cx="4841570" cy="4061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12"/>
              </a:lnSpc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requiere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:</a:t>
            </a:r>
          </a:p>
          <a:p>
            <a:pPr algn="l">
              <a:lnSpc>
                <a:spcPts val="2912"/>
              </a:lnSpc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IdFicha</a:t>
            </a:r>
            <a:endParaRPr lang="en-US" sz="208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  <a:p>
            <a:pPr algn="l">
              <a:lnSpc>
                <a:spcPts val="2912"/>
              </a:lnSpc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IdPrograma</a:t>
            </a:r>
            <a:endParaRPr lang="en-US" sz="208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  <a:p>
            <a:pPr algn="l">
              <a:lnSpc>
                <a:spcPts val="2912"/>
              </a:lnSpc>
            </a:pPr>
            <a:endParaRPr lang="en-US" sz="208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  <a:p>
            <a:pPr algn="l">
              <a:lnSpc>
                <a:spcPts val="2912"/>
              </a:lnSpc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darle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Clik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una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celda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se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mostrara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cuadro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donde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se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deberan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poner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IdFicha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IdCompetencia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 (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Programa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se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llena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Solo Al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poner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IdFicha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), y al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darle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eaceptar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cuadro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que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le Dimos Click se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llenara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con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esa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informacion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y se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quedar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guardado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ahi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D4D229D-BF50-7875-960A-145210E3C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74" y="980241"/>
            <a:ext cx="3210061" cy="226201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14EF7A0-04E5-8E0A-7BC5-62F465299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776" y="1742785"/>
            <a:ext cx="8636721" cy="459970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36D43B6-3C03-FB00-B653-00691C49A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9197" y="2111247"/>
            <a:ext cx="3629532" cy="399153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E448267-B27D-E5D6-6B44-C7CDADF3C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0763" y="6972300"/>
            <a:ext cx="4260811" cy="2676466"/>
          </a:xfrm>
          <a:prstGeom prst="rect">
            <a:avLst/>
          </a:prstGeom>
        </p:spPr>
      </p:pic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F371FE80-545E-01CE-BD4C-347D5EE3FA02}"/>
              </a:ext>
            </a:extLst>
          </p:cNvPr>
          <p:cNvCxnSpPr>
            <a:stCxn id="3" idx="2"/>
            <a:endCxn id="9" idx="2"/>
          </p:cNvCxnSpPr>
          <p:nvPr/>
        </p:nvCxnSpPr>
        <p:spPr>
          <a:xfrm rot="5400000" flipH="1" flipV="1">
            <a:off x="12920696" y="2979220"/>
            <a:ext cx="239708" cy="6486826"/>
          </a:xfrm>
          <a:prstGeom prst="bentConnector3">
            <a:avLst>
              <a:gd name="adj1" fmla="val -95366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BA3C47FF-354E-E02C-A943-761C38B39C4B}"/>
              </a:ext>
            </a:extLst>
          </p:cNvPr>
          <p:cNvCxnSpPr>
            <a:stCxn id="9" idx="2"/>
            <a:endCxn id="12" idx="3"/>
          </p:cNvCxnSpPr>
          <p:nvPr/>
        </p:nvCxnSpPr>
        <p:spPr>
          <a:xfrm rot="5400000">
            <a:off x="13683892" y="5710462"/>
            <a:ext cx="2207754" cy="2992389"/>
          </a:xfrm>
          <a:prstGeom prst="bentConnector2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882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333440-2C9E-0051-712F-DBEACF4B9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E23DEDA5-A8BC-ADA0-17DD-93ADE82C39D1}"/>
              </a:ext>
            </a:extLst>
          </p:cNvPr>
          <p:cNvSpPr txBox="1"/>
          <p:nvPr/>
        </p:nvSpPr>
        <p:spPr>
          <a:xfrm>
            <a:off x="0" y="166428"/>
            <a:ext cx="19078831" cy="813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5523" b="1" spc="27" dirty="0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FORMULARIOS. CRONOGRAMA: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51CB3B0-971E-ACEB-0408-4887ECD0AA4D}"/>
              </a:ext>
            </a:extLst>
          </p:cNvPr>
          <p:cNvSpPr txBox="1"/>
          <p:nvPr/>
        </p:nvSpPr>
        <p:spPr>
          <a:xfrm>
            <a:off x="4172502" y="1240424"/>
            <a:ext cx="9942995" cy="34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Cronograma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Perimite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cronogramar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las Horas del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mes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un instructor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6667EE7-2C5F-7F4E-4004-2205C68FABED}"/>
              </a:ext>
            </a:extLst>
          </p:cNvPr>
          <p:cNvSpPr txBox="1"/>
          <p:nvPr/>
        </p:nvSpPr>
        <p:spPr>
          <a:xfrm>
            <a:off x="4843558" y="1958885"/>
            <a:ext cx="4841570" cy="1830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12"/>
              </a:lnSpc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darle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boton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 Gua Excel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esa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informacion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la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ficha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que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guardamos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esa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Celda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donde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generara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una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Ventana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donde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elegieremos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donde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Guardarlo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y Genera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excel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A5F7C11-4914-C379-3190-57037A092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74" y="980241"/>
            <a:ext cx="3210061" cy="226201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D6C351E-AB29-6392-CCC1-13AE3F0D5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967" y="2111247"/>
            <a:ext cx="3136104" cy="1056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83D2C8-1C93-D195-5ADD-A95A98841433}"/>
              </a:ext>
            </a:extLst>
          </p:cNvPr>
          <p:cNvSpPr txBox="1"/>
          <p:nvPr/>
        </p:nvSpPr>
        <p:spPr>
          <a:xfrm>
            <a:off x="152400" y="5448300"/>
            <a:ext cx="4841570" cy="3317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12"/>
              </a:lnSpc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Generando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Diseño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y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mostrando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la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informacion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la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ficha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como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IdFicha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nombre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programa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la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competencia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las horas totals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que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an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cursado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con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esa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competencia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y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color.Y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tambien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dara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Nombre del Instructor.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Tmbien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se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mostraran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todos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los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datos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relacionados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al Mes, Hora y Dia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E8CA157-1088-4A11-7C82-0D03CBF65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557" y="4116004"/>
            <a:ext cx="13240628" cy="529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25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4763FB-AC6A-91D0-3686-5206AFDA2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A7D2C48B-85F4-414A-C036-272EC917AD1C}"/>
              </a:ext>
            </a:extLst>
          </p:cNvPr>
          <p:cNvSpPr txBox="1"/>
          <p:nvPr/>
        </p:nvSpPr>
        <p:spPr>
          <a:xfrm>
            <a:off x="1" y="166428"/>
            <a:ext cx="18135600" cy="791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4800" b="1" spc="27" dirty="0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FORMULARIOS. ESTADO PROGRAMA: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0574842-F491-3C0E-5CC7-40B6E4D13514}"/>
              </a:ext>
            </a:extLst>
          </p:cNvPr>
          <p:cNvSpPr txBox="1"/>
          <p:nvPr/>
        </p:nvSpPr>
        <p:spPr>
          <a:xfrm>
            <a:off x="412955" y="3696399"/>
            <a:ext cx="3124200" cy="4433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 Estado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Programa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funciona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para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mostrar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un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grafico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sobre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las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fichas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como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estan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su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horario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para saber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si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alguna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asignatura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estan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faltantes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mostrado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grafica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y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tabla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. El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Imprimir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se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mostrara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ya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que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diseño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es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mismo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la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foto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como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un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pantallaso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5FC5B0C-5E36-20AD-4610-94C96F81D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56190"/>
            <a:ext cx="2813372" cy="19590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F266DCD-7C3B-1B48-875A-8090FC4F9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095500"/>
            <a:ext cx="13555191" cy="711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5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9875703">
            <a:off x="15111177" y="-1633379"/>
            <a:ext cx="4981061" cy="12500685"/>
            <a:chOff x="0" y="0"/>
            <a:chExt cx="1311884" cy="3292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1884" cy="3292361"/>
            </a:xfrm>
            <a:custGeom>
              <a:avLst/>
              <a:gdLst/>
              <a:ahLst/>
              <a:cxnLst/>
              <a:rect l="l" t="t" r="r" b="b"/>
              <a:pathLst>
                <a:path w="1311884" h="3292361">
                  <a:moveTo>
                    <a:pt x="0" y="0"/>
                  </a:moveTo>
                  <a:lnTo>
                    <a:pt x="1311884" y="0"/>
                  </a:lnTo>
                  <a:lnTo>
                    <a:pt x="1311884" y="3292361"/>
                  </a:lnTo>
                  <a:lnTo>
                    <a:pt x="0" y="3292361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311884" cy="33018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7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49052" y="112772"/>
            <a:ext cx="13825335" cy="862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5523" b="1" spc="27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LA APLICACIÓN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2902" y="981075"/>
            <a:ext cx="1257101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Antes de </a:t>
            </a:r>
            <a:r>
              <a:rPr lang="en-US" sz="1999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entrar</a:t>
            </a:r>
            <a:r>
              <a:rPr lang="en-US" sz="1999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en</a:t>
            </a:r>
            <a:r>
              <a:rPr lang="en-US" sz="1999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detalles</a:t>
            </a:r>
            <a:r>
              <a:rPr lang="en-US" sz="1999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con la </a:t>
            </a:r>
            <a:r>
              <a:rPr lang="en-US" sz="1999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aplicación</a:t>
            </a:r>
            <a:r>
              <a:rPr lang="en-US" sz="1999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se </a:t>
            </a:r>
            <a:r>
              <a:rPr lang="en-US" sz="1999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explicará</a:t>
            </a:r>
            <a:r>
              <a:rPr lang="en-US" sz="1999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brevemente</a:t>
            </a:r>
            <a:r>
              <a:rPr lang="en-US" sz="1999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como</a:t>
            </a:r>
            <a:r>
              <a:rPr lang="en-US" sz="1999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funcionan</a:t>
            </a:r>
            <a:r>
              <a:rPr lang="en-US" sz="1999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botones</a:t>
            </a:r>
            <a:r>
              <a:rPr lang="en-US" sz="1999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que</a:t>
            </a:r>
            <a:r>
              <a:rPr lang="en-US" sz="1999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veremos</a:t>
            </a:r>
            <a:r>
              <a:rPr lang="en-US" sz="1999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 lo largo de </a:t>
            </a:r>
            <a:r>
              <a:rPr lang="en-US" sz="1999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todos</a:t>
            </a:r>
            <a:r>
              <a:rPr lang="en-US" sz="1999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los</a:t>
            </a:r>
            <a:r>
              <a:rPr lang="en-US" sz="1999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formularios</a:t>
            </a:r>
            <a:r>
              <a:rPr lang="en-US" sz="1999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1999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así</a:t>
            </a:r>
            <a:r>
              <a:rPr lang="en-US" sz="1999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evitamos</a:t>
            </a:r>
            <a:r>
              <a:rPr lang="en-US" sz="1999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redundacias</a:t>
            </a:r>
            <a:r>
              <a:rPr lang="en-US" sz="1999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y se </a:t>
            </a:r>
            <a:r>
              <a:rPr lang="en-US" sz="1999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comprende</a:t>
            </a:r>
            <a:r>
              <a:rPr lang="en-US" sz="1999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mejor</a:t>
            </a:r>
            <a:r>
              <a:rPr lang="en-US" sz="1999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91166" y="2243183"/>
            <a:ext cx="5099414" cy="370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Botón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Nuevo,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Agregar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registros</a:t>
            </a:r>
            <a:endParaRPr lang="en-US" sz="208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891166" y="3394815"/>
            <a:ext cx="4899173" cy="370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Botón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Editar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Editar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registros</a:t>
            </a:r>
            <a:endParaRPr lang="en-US" sz="208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871501" y="4469994"/>
            <a:ext cx="5252834" cy="737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2"/>
              </a:lnSpc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Botón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Guardar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Guardar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registros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</a:p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nuevos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y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editados</a:t>
            </a:r>
            <a:endParaRPr lang="en-US" sz="208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793779" y="5826354"/>
            <a:ext cx="5700182" cy="370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Botón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Consultar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Consultar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registros</a:t>
            </a:r>
            <a:endParaRPr lang="en-US" sz="208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836579" y="9311160"/>
            <a:ext cx="5099414" cy="370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Botón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Cerrar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Cerrar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formulario</a:t>
            </a:r>
            <a:endParaRPr lang="en-US" sz="208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814456" y="8215213"/>
            <a:ext cx="5252834" cy="34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Botón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Imprimir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Imprimir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registros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91166" y="7007207"/>
            <a:ext cx="5439824" cy="34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Botón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Eliminar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Eliminar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registros</a:t>
            </a:r>
            <a:endParaRPr lang="en-US" sz="208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994799" y="3027000"/>
            <a:ext cx="5293201" cy="1104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Botón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Carpeta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seleccionar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carpeta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 la hora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realizar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copias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seguridad</a:t>
            </a:r>
            <a:endParaRPr lang="en-US" sz="208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009547" y="1958491"/>
            <a:ext cx="5139507" cy="737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Botón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Cerrar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cancelar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operación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sin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cerrar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formulario</a:t>
            </a:r>
            <a:endParaRPr lang="en-US" sz="208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009547" y="5692684"/>
            <a:ext cx="4919242" cy="737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Botón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Aceptar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Aceptar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operación</a:t>
            </a:r>
            <a:endParaRPr lang="en-US" sz="208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994799" y="4462075"/>
            <a:ext cx="5139507" cy="737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Botón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Cancelar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Cancelar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operación</a:t>
            </a:r>
            <a:endParaRPr lang="en-US" sz="208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FB26F695-5379-7180-23AF-68EDDB075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02" y="1965643"/>
            <a:ext cx="3206252" cy="1046859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DAC7EA6D-013C-324D-476F-AC8B4A3BE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6" y="3100194"/>
            <a:ext cx="3245844" cy="114752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0E5A1871-0573-1E5C-EAE6-37C4697CD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6" y="4335405"/>
            <a:ext cx="3243688" cy="1078747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1441459B-EAD6-8A87-36A7-C4BAA0274A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4" y="5537977"/>
            <a:ext cx="3206252" cy="1046858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23006D22-C54B-C3FA-C079-3EB92D70E9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02" y="6731577"/>
            <a:ext cx="3175514" cy="1023943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3D7BB9DC-952F-DD2D-7F03-B96CDC9A7D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21" y="7888681"/>
            <a:ext cx="3175514" cy="1023942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95EDCA87-04A1-4124-E18B-510BA4BC8F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04" y="8949216"/>
            <a:ext cx="3212950" cy="1023942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930D700F-29BE-7EF7-3ED1-81B198B18A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68" y="4245930"/>
            <a:ext cx="3234818" cy="1050359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8CD65EEC-850F-D4BF-4E5D-EB9296DB37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68" y="3064584"/>
            <a:ext cx="3234818" cy="1066425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A28A29D9-FDDF-8DBB-CCBE-B95A01AECC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67" y="1876776"/>
            <a:ext cx="3234818" cy="1046858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811CB995-0424-8878-21F1-A426147F82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66" y="5411210"/>
            <a:ext cx="3234817" cy="1018917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234C9D7A-1EC6-6806-C733-DB27B7DA41F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66" y="6584835"/>
            <a:ext cx="3234817" cy="1018917"/>
          </a:xfrm>
          <a:prstGeom prst="rect">
            <a:avLst/>
          </a:prstGeom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ED9BDB4F-753D-59D9-DEA4-D2225C42C6E6}"/>
              </a:ext>
            </a:extLst>
          </p:cNvPr>
          <p:cNvSpPr txBox="1"/>
          <p:nvPr/>
        </p:nvSpPr>
        <p:spPr>
          <a:xfrm>
            <a:off x="12977593" y="6584835"/>
            <a:ext cx="5252834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80" dirty="0">
                <a:latin typeface="Raleway 2" panose="020B0604020202020204" charset="0"/>
              </a:rPr>
              <a:t>El botón envía correos a cualquier cuenta de Gmail, enviando los registros por Gmail con al cuneta ligada a la empresa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B608A8-D7AA-DC5D-8DB8-54D6556F3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2A8002F4-4BEF-8528-6E22-C9943D7E8835}"/>
              </a:ext>
            </a:extLst>
          </p:cNvPr>
          <p:cNvSpPr txBox="1"/>
          <p:nvPr/>
        </p:nvSpPr>
        <p:spPr>
          <a:xfrm>
            <a:off x="1" y="166428"/>
            <a:ext cx="18135600" cy="791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4800" b="1" spc="27" dirty="0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FORMULARIOS. ESTADO FICHAS: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35B5C0B-B6FA-D291-31C1-E187D676C94B}"/>
              </a:ext>
            </a:extLst>
          </p:cNvPr>
          <p:cNvSpPr txBox="1"/>
          <p:nvPr/>
        </p:nvSpPr>
        <p:spPr>
          <a:xfrm>
            <a:off x="4343400" y="1799704"/>
            <a:ext cx="10744200" cy="714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2"/>
              </a:lnSpc>
              <a:spcBef>
                <a:spcPct val="0"/>
              </a:spcBef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Administración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Fichas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agregar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Fichas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manera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individual.</a:t>
            </a:r>
          </a:p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endParaRPr lang="en-US" sz="208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E5A3BC6-0923-2196-DB07-9D4D99AD3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09" y="1191703"/>
            <a:ext cx="2755928" cy="19306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8068D45-CD22-58FE-22CC-3B0314EAB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781300"/>
            <a:ext cx="13556482" cy="699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30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C274A3-2481-4B93-44D2-97F9575F4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4E433038-061F-2E31-5BD6-43F5A0F7D156}"/>
              </a:ext>
            </a:extLst>
          </p:cNvPr>
          <p:cNvSpPr txBox="1"/>
          <p:nvPr/>
        </p:nvSpPr>
        <p:spPr>
          <a:xfrm>
            <a:off x="1" y="166428"/>
            <a:ext cx="18135600" cy="791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4800" b="1" spc="27" dirty="0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FORMULARIOS. ESTADO PROGRAMA: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C6D7EA3-910D-2906-136F-4812FCE90DAA}"/>
              </a:ext>
            </a:extLst>
          </p:cNvPr>
          <p:cNvSpPr txBox="1"/>
          <p:nvPr/>
        </p:nvSpPr>
        <p:spPr>
          <a:xfrm>
            <a:off x="4343400" y="1562100"/>
            <a:ext cx="10744200" cy="714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2"/>
              </a:lnSpc>
              <a:spcBef>
                <a:spcPct val="0"/>
              </a:spcBef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Administración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Programas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agregar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Programas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manera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individual.</a:t>
            </a:r>
          </a:p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endParaRPr lang="en-US" sz="208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9DD8F4-81F5-9B15-8B83-FE66A7D5F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66202"/>
            <a:ext cx="2661577" cy="184369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3E4DF75-3176-9443-FE4A-2FA2F4F2E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276719"/>
            <a:ext cx="11506200" cy="77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27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AC4AB9-8A55-8DE2-99D2-9F7298DC2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B39521F6-0ECD-A7AC-95E8-ABBE32BE3028}"/>
              </a:ext>
            </a:extLst>
          </p:cNvPr>
          <p:cNvSpPr txBox="1"/>
          <p:nvPr/>
        </p:nvSpPr>
        <p:spPr>
          <a:xfrm>
            <a:off x="1" y="166428"/>
            <a:ext cx="18135600" cy="791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4800" b="1" spc="27" dirty="0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FORMULARIOS. ESTADO COMPETENCIAS: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C1BA1E1-D942-EC68-C6B5-542190F25E0D}"/>
              </a:ext>
            </a:extLst>
          </p:cNvPr>
          <p:cNvSpPr txBox="1"/>
          <p:nvPr/>
        </p:nvSpPr>
        <p:spPr>
          <a:xfrm>
            <a:off x="4343400" y="1562100"/>
            <a:ext cx="10744200" cy="1086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2"/>
              </a:lnSpc>
              <a:spcBef>
                <a:spcPct val="0"/>
              </a:spcBef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Administración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Competencias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tiene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2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formularios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este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donde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agregar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Programas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manera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individual y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otro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donde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se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llena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manera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masiva</a:t>
            </a:r>
            <a:endParaRPr lang="en-US" sz="208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endParaRPr lang="en-US" sz="208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ADAADE3-6023-1F1B-FC53-740BA88C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47816"/>
            <a:ext cx="2489438" cy="173348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A07F69A-F35E-0211-D311-C383BDC04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648616"/>
            <a:ext cx="14670287" cy="723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43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181084-257C-81E7-252C-9F428BF40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E05E78A3-9C10-550D-3FB0-7BBFE0B84F77}"/>
              </a:ext>
            </a:extLst>
          </p:cNvPr>
          <p:cNvSpPr txBox="1"/>
          <p:nvPr/>
        </p:nvSpPr>
        <p:spPr>
          <a:xfrm>
            <a:off x="0" y="166428"/>
            <a:ext cx="19078831" cy="779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4400" b="1" spc="27" dirty="0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FORMULARIOS. COMPETENCIA INCREMENTAL: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2C612AA-29C0-0355-AB62-95FD1F329487}"/>
              </a:ext>
            </a:extLst>
          </p:cNvPr>
          <p:cNvSpPr txBox="1"/>
          <p:nvPr/>
        </p:nvSpPr>
        <p:spPr>
          <a:xfrm>
            <a:off x="4114800" y="1286748"/>
            <a:ext cx="12420600" cy="1458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Competencia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Incremental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sirve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para pasar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datos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competencia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masivamente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mediante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archivos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.Csv, El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Boton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IA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sirve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para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que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cuando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le de Click lo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lleve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chatgpt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generando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un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promp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que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generara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su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ves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un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archivo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que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podra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usar para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conseguir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las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competencias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mas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facilmente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(La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Presentacion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Formularios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ACT PERSONAS s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sirve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como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ejemplo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para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este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fromulario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3D9358F-8135-D727-A296-E1F9E500D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04900"/>
            <a:ext cx="3128897" cy="22560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CDFBAB-5A3E-1F23-1BC4-2087E4F4D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379434"/>
            <a:ext cx="12820282" cy="664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23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78BBF5-E96B-F313-2BA2-F41756A6B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E73E6CDB-3673-E55F-6C46-AEBF66DA2D9A}"/>
              </a:ext>
            </a:extLst>
          </p:cNvPr>
          <p:cNvSpPr txBox="1"/>
          <p:nvPr/>
        </p:nvSpPr>
        <p:spPr>
          <a:xfrm>
            <a:off x="0" y="166428"/>
            <a:ext cx="19078831" cy="779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4400" b="1" spc="27" dirty="0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FORMULARIOS. DISEÑO IMPRIMIR: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7A38049-CFCA-3E6A-F590-49D05F371F69}"/>
              </a:ext>
            </a:extLst>
          </p:cNvPr>
          <p:cNvSpPr txBox="1"/>
          <p:nvPr/>
        </p:nvSpPr>
        <p:spPr>
          <a:xfrm>
            <a:off x="4114800" y="1286748"/>
            <a:ext cx="12420600" cy="714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Este es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diseño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que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se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crea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darle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al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boton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imprimir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cualquier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formulario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administacion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como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Admin Personas,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Instructores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Ususario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ETC.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87B1162-7F93-5B3D-7A19-CBBFEE6F0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208314"/>
            <a:ext cx="9685311" cy="790463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22BC622-4CF1-B263-B0DB-F40C56142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17500"/>
            <a:ext cx="3175514" cy="102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7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56564" y="4274503"/>
            <a:ext cx="210002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Fin!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571742" y="351883"/>
            <a:ext cx="12864179" cy="1709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5523" b="1" spc="27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FORMULARIOS: ACCESO: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90318" y="2277966"/>
            <a:ext cx="11707364" cy="147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2"/>
              </a:lnSpc>
            </a:pPr>
            <a:r>
              <a:rPr lang="en-US" sz="208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Al ejecutar el programa se muestra el formulario acceso, el cual cuenta con 2 campos (Usuario y contraseña) y 3 botones, (Ingresar, registrarse, ver contraseña)</a:t>
            </a:r>
          </a:p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si no se tiene un usuario se da clic en el botón registrese el cual abrirá el formulario Administración de Usuarios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A1F370A-1109-3FFC-9E4C-65A86D688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318" y="4076700"/>
            <a:ext cx="11301259" cy="54571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39177" y="1352002"/>
            <a:ext cx="15092806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Este formulario, permite registrarse a usuarios nuevos, para poder ingresar al sistema</a:t>
            </a:r>
          </a:p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u="none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Este formulario, permite a administradores gestionar usuarios</a:t>
            </a:r>
          </a:p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endParaRPr lang="en-US" sz="1999" u="none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8827" y="166428"/>
            <a:ext cx="18139173" cy="862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5523" b="1" spc="27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FORMULARIOS, ADM USUARIOS: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71228F4-4D46-A4D6-AF0A-CE5954190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76" y="2406102"/>
            <a:ext cx="15410423" cy="74617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600950" y="36004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7733" y="0"/>
                  </a:moveTo>
                  <a:lnTo>
                    <a:pt x="745067" y="0"/>
                  </a:lnTo>
                  <a:cubicBezTo>
                    <a:pt x="763031" y="0"/>
                    <a:pt x="780259" y="7136"/>
                    <a:pt x="792961" y="19839"/>
                  </a:cubicBezTo>
                  <a:cubicBezTo>
                    <a:pt x="805664" y="32541"/>
                    <a:pt x="812800" y="49769"/>
                    <a:pt x="812800" y="67733"/>
                  </a:cubicBezTo>
                  <a:lnTo>
                    <a:pt x="812800" y="745067"/>
                  </a:lnTo>
                  <a:cubicBezTo>
                    <a:pt x="812800" y="763031"/>
                    <a:pt x="805664" y="780259"/>
                    <a:pt x="792961" y="792961"/>
                  </a:cubicBezTo>
                  <a:cubicBezTo>
                    <a:pt x="780259" y="805664"/>
                    <a:pt x="763031" y="812800"/>
                    <a:pt x="745067" y="812800"/>
                  </a:cubicBezTo>
                  <a:lnTo>
                    <a:pt x="67733" y="812800"/>
                  </a:lnTo>
                  <a:cubicBezTo>
                    <a:pt x="49769" y="812800"/>
                    <a:pt x="32541" y="805664"/>
                    <a:pt x="19839" y="792961"/>
                  </a:cubicBezTo>
                  <a:cubicBezTo>
                    <a:pt x="7136" y="780259"/>
                    <a:pt x="0" y="763031"/>
                    <a:pt x="0" y="745067"/>
                  </a:cubicBezTo>
                  <a:lnTo>
                    <a:pt x="0" y="67733"/>
                  </a:lnTo>
                  <a:cubicBezTo>
                    <a:pt x="0" y="49769"/>
                    <a:pt x="7136" y="32541"/>
                    <a:pt x="19839" y="19839"/>
                  </a:cubicBezTo>
                  <a:cubicBezTo>
                    <a:pt x="32541" y="7136"/>
                    <a:pt x="49769" y="0"/>
                    <a:pt x="677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48827" y="166428"/>
            <a:ext cx="18139173" cy="862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5523" b="1" spc="27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FORMULARIOS, ADM USUARIOS: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443692" y="1370324"/>
            <a:ext cx="3390994" cy="6969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2"/>
              </a:lnSpc>
            </a:pPr>
            <a:r>
              <a:rPr lang="en-US" sz="208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Al dar click en el botón nuevo, es indispensable llenar cammpos IdUsuario y seleccionar un Tipo de Usuario,</a:t>
            </a:r>
          </a:p>
          <a:p>
            <a:pPr algn="l">
              <a:lnSpc>
                <a:spcPts val="2912"/>
              </a:lnSpc>
            </a:pPr>
            <a:endParaRPr lang="en-US" sz="208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  <a:p>
            <a:pPr algn="l">
              <a:lnSpc>
                <a:spcPts val="2912"/>
              </a:lnSpc>
            </a:pPr>
            <a:r>
              <a:rPr lang="en-US" sz="208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Cabe recalcar que para obtener el rol de administrador otro administrador debe darte ese rol</a:t>
            </a:r>
          </a:p>
          <a:p>
            <a:pPr algn="l">
              <a:lnSpc>
                <a:spcPts val="2912"/>
              </a:lnSpc>
            </a:pPr>
            <a:endParaRPr lang="en-US" sz="208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  <a:p>
            <a:pPr algn="l">
              <a:lnSpc>
                <a:spcPts val="2912"/>
              </a:lnSpc>
            </a:pPr>
            <a:r>
              <a:rPr lang="en-US" sz="208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Es obligatorio crear un usuarios y contraseña, pues son los campos para acceder al programa</a:t>
            </a:r>
          </a:p>
          <a:p>
            <a:pPr algn="l">
              <a:lnSpc>
                <a:spcPts val="2912"/>
              </a:lnSpc>
            </a:pPr>
            <a:endParaRPr lang="en-US" sz="208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La foto de perfil es opcional.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8E5264A-99BE-36F6-983D-AC8A36328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27" y="1546018"/>
            <a:ext cx="13932933" cy="7158797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2D1FEB0F-6653-E83C-01F4-D5F7F54F8F41}"/>
              </a:ext>
            </a:extLst>
          </p:cNvPr>
          <p:cNvSpPr/>
          <p:nvPr/>
        </p:nvSpPr>
        <p:spPr>
          <a:xfrm>
            <a:off x="304800" y="2552700"/>
            <a:ext cx="2286000" cy="83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05D263ED-5CC9-2971-ED63-C3FA9FCE201E}"/>
              </a:ext>
            </a:extLst>
          </p:cNvPr>
          <p:cNvSpPr/>
          <p:nvPr/>
        </p:nvSpPr>
        <p:spPr>
          <a:xfrm>
            <a:off x="304800" y="2668935"/>
            <a:ext cx="2286000" cy="89535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0B84BBD-093A-49AA-8CAA-186498D1F06C}"/>
              </a:ext>
            </a:extLst>
          </p:cNvPr>
          <p:cNvSpPr/>
          <p:nvPr/>
        </p:nvSpPr>
        <p:spPr>
          <a:xfrm>
            <a:off x="3200401" y="2506611"/>
            <a:ext cx="3124200" cy="731888"/>
          </a:xfrm>
          <a:prstGeom prst="rect">
            <a:avLst/>
          </a:pr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E9418A3-D178-13BC-718C-00BC61EF2C82}"/>
              </a:ext>
            </a:extLst>
          </p:cNvPr>
          <p:cNvSpPr/>
          <p:nvPr/>
        </p:nvSpPr>
        <p:spPr>
          <a:xfrm>
            <a:off x="9492192" y="2668934"/>
            <a:ext cx="3690407" cy="569565"/>
          </a:xfrm>
          <a:prstGeom prst="rect">
            <a:avLst/>
          </a:pr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484A62C0-33AD-F7B1-4C9F-11FFF9D6712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447800" y="1370324"/>
            <a:ext cx="1981200" cy="1298611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29044" y="166428"/>
            <a:ext cx="17210593" cy="862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5523" b="1" spc="27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FORMULARIOS: ACCESO: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68441" y="2833541"/>
            <a:ext cx="5031871" cy="293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2"/>
              </a:lnSpc>
            </a:pPr>
            <a:r>
              <a:rPr lang="en-US" sz="208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Por motivos de seguridad, una vez que te registres debes esperar a que un administrador active tu usuario y ahora si puedes ingresar al sistema</a:t>
            </a:r>
          </a:p>
          <a:p>
            <a:pPr algn="l">
              <a:lnSpc>
                <a:spcPts val="2912"/>
              </a:lnSpc>
            </a:pPr>
            <a:endParaRPr lang="en-US" sz="208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 panel de la izquierda  meramente visual, muestra la información del usuario que ingresa al sistema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A168785-2F78-E75E-DE11-87A3F4EB6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64" y="1638300"/>
            <a:ext cx="12438578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329044" y="166428"/>
            <a:ext cx="17210593" cy="862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5523" b="1" spc="27" dirty="0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FORMULARIOS. MENU: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2508885"/>
            <a:ext cx="5031871" cy="6157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2"/>
              </a:lnSpc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Suponiendo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que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tu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rol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es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el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Administrador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en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este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menú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podrás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acceder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funciones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como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cambiar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o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editar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datos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la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empresa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</a:p>
          <a:p>
            <a:pPr algn="l">
              <a:lnSpc>
                <a:spcPts val="2912"/>
              </a:lnSpc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Adminstrar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usuarios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Clientes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Secciones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Articulos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Datos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Globales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(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Departamentos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y Municipios)</a:t>
            </a:r>
          </a:p>
          <a:p>
            <a:pPr algn="l">
              <a:lnSpc>
                <a:spcPts val="2912"/>
              </a:lnSpc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Realizar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Facturas</a:t>
            </a:r>
          </a:p>
          <a:p>
            <a:pPr algn="l">
              <a:lnSpc>
                <a:spcPts val="2912"/>
              </a:lnSpc>
            </a:pP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Reportes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Ventas</a:t>
            </a:r>
          </a:p>
          <a:p>
            <a:pPr algn="l">
              <a:lnSpc>
                <a:spcPts val="2912"/>
              </a:lnSpc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Acceder 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Herramientas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como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:</a:t>
            </a:r>
          </a:p>
          <a:p>
            <a:pPr algn="l">
              <a:lnSpc>
                <a:spcPts val="2912"/>
              </a:lnSpc>
            </a:pP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Crear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copias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seguridad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Restaurar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Copias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de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Seguridad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, acceder a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algunos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juegos</a:t>
            </a:r>
            <a:r>
              <a:rPr lang="en-US" sz="2080" dirty="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 </a:t>
            </a:r>
            <a:r>
              <a:rPr lang="en-US" sz="2080" dirty="0" err="1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divertidos</a:t>
            </a:r>
            <a:endParaRPr lang="en-US" sz="208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  <a:p>
            <a:pPr algn="l">
              <a:lnSpc>
                <a:spcPts val="2912"/>
              </a:lnSpc>
            </a:pPr>
            <a:endParaRPr lang="en-US" sz="2080" dirty="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 b="1" dirty="0">
                <a:solidFill>
                  <a:srgbClr val="000000"/>
                </a:solidFill>
                <a:latin typeface="Raleway 2 Bold"/>
                <a:ea typeface="Raleway 2 Bold"/>
                <a:cs typeface="Raleway 2 Bold"/>
                <a:sym typeface="Raleway 2 Bold"/>
              </a:rPr>
              <a:t>Las </a:t>
            </a:r>
            <a:r>
              <a:rPr lang="en-US" sz="2080" b="1" dirty="0" err="1">
                <a:solidFill>
                  <a:srgbClr val="000000"/>
                </a:solidFill>
                <a:latin typeface="Raleway 2 Bold"/>
                <a:ea typeface="Raleway 2 Bold"/>
                <a:cs typeface="Raleway 2 Bold"/>
                <a:sym typeface="Raleway 2 Bold"/>
              </a:rPr>
              <a:t>funciones</a:t>
            </a:r>
            <a:r>
              <a:rPr lang="en-US" sz="2080" b="1" dirty="0">
                <a:solidFill>
                  <a:srgbClr val="000000"/>
                </a:solidFill>
                <a:latin typeface="Raleway 2 Bold"/>
                <a:ea typeface="Raleway 2 Bold"/>
                <a:cs typeface="Raleway 2 Bold"/>
                <a:sym typeface="Raleway 2 Bold"/>
              </a:rPr>
              <a:t> de </a:t>
            </a:r>
            <a:r>
              <a:rPr lang="en-US" sz="2080" b="1" dirty="0" err="1">
                <a:solidFill>
                  <a:srgbClr val="000000"/>
                </a:solidFill>
                <a:latin typeface="Raleway 2 Bold"/>
                <a:ea typeface="Raleway 2 Bold"/>
                <a:cs typeface="Raleway 2 Bold"/>
                <a:sym typeface="Raleway 2 Bold"/>
              </a:rPr>
              <a:t>invitados</a:t>
            </a:r>
            <a:r>
              <a:rPr lang="en-US" sz="2080" b="1" dirty="0">
                <a:solidFill>
                  <a:srgbClr val="000000"/>
                </a:solidFill>
                <a:latin typeface="Raleway 2 Bold"/>
                <a:ea typeface="Raleway 2 Bold"/>
                <a:cs typeface="Raleway 2 Bold"/>
                <a:sym typeface="Raleway 2 Bold"/>
              </a:rPr>
              <a:t> o </a:t>
            </a:r>
            <a:r>
              <a:rPr lang="en-US" sz="2080" b="1" dirty="0" err="1">
                <a:solidFill>
                  <a:srgbClr val="000000"/>
                </a:solidFill>
                <a:latin typeface="Raleway 2 Bold"/>
                <a:ea typeface="Raleway 2 Bold"/>
                <a:cs typeface="Raleway 2 Bold"/>
                <a:sym typeface="Raleway 2 Bold"/>
              </a:rPr>
              <a:t>usuarios</a:t>
            </a:r>
            <a:r>
              <a:rPr lang="en-US" sz="2080" b="1" dirty="0">
                <a:solidFill>
                  <a:srgbClr val="000000"/>
                </a:solidFill>
                <a:latin typeface="Raleway 2 Bold"/>
                <a:ea typeface="Raleway 2 Bold"/>
                <a:cs typeface="Raleway 2 Bold"/>
                <a:sym typeface="Raleway 2 Bold"/>
              </a:rPr>
              <a:t> </a:t>
            </a:r>
            <a:r>
              <a:rPr lang="en-US" sz="2080" b="1" dirty="0" err="1">
                <a:solidFill>
                  <a:srgbClr val="000000"/>
                </a:solidFill>
                <a:latin typeface="Raleway 2 Bold"/>
                <a:ea typeface="Raleway 2 Bold"/>
                <a:cs typeface="Raleway 2 Bold"/>
                <a:sym typeface="Raleway 2 Bold"/>
              </a:rPr>
              <a:t>dependen</a:t>
            </a:r>
            <a:r>
              <a:rPr lang="en-US" sz="2080" b="1" dirty="0">
                <a:solidFill>
                  <a:srgbClr val="000000"/>
                </a:solidFill>
                <a:latin typeface="Raleway 2 Bold"/>
                <a:ea typeface="Raleway 2 Bold"/>
                <a:cs typeface="Raleway 2 Bold"/>
                <a:sym typeface="Raleway 2 Bold"/>
              </a:rPr>
              <a:t> del </a:t>
            </a:r>
            <a:r>
              <a:rPr lang="en-US" sz="2080" b="1" dirty="0" err="1">
                <a:solidFill>
                  <a:srgbClr val="000000"/>
                </a:solidFill>
                <a:latin typeface="Raleway 2 Bold"/>
                <a:ea typeface="Raleway 2 Bold"/>
                <a:cs typeface="Raleway 2 Bold"/>
                <a:sym typeface="Raleway 2 Bold"/>
              </a:rPr>
              <a:t>administrador</a:t>
            </a:r>
            <a:endParaRPr lang="en-US" sz="2080" b="1" dirty="0">
              <a:solidFill>
                <a:srgbClr val="000000"/>
              </a:solidFill>
              <a:latin typeface="Raleway 2 Bold"/>
              <a:ea typeface="Raleway 2 Bold"/>
              <a:cs typeface="Raleway 2 Bold"/>
              <a:sym typeface="Raleway 2 Bold"/>
            </a:endParaRPr>
          </a:p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endParaRPr lang="en-US" sz="2080" b="1" dirty="0">
              <a:solidFill>
                <a:srgbClr val="000000"/>
              </a:solidFill>
              <a:latin typeface="Raleway 2 Bold"/>
              <a:ea typeface="Raleway 2 Bold"/>
              <a:cs typeface="Raleway 2 Bold"/>
              <a:sym typeface="Raleway 2 Bold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3078203" y="998433"/>
            <a:ext cx="1906705" cy="770359"/>
          </a:xfrm>
          <a:prstGeom prst="line">
            <a:avLst/>
          </a:prstGeom>
          <a:ln w="57150" cap="flat">
            <a:solidFill>
              <a:srgbClr val="E7191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E0FBD99-E688-F453-4C64-CF69B6992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23" y="1733134"/>
            <a:ext cx="12819767" cy="682073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A85FD824-DF6F-A74A-5914-B5EE91A47E57}"/>
              </a:ext>
            </a:extLst>
          </p:cNvPr>
          <p:cNvSpPr/>
          <p:nvPr/>
        </p:nvSpPr>
        <p:spPr>
          <a:xfrm>
            <a:off x="5031871" y="1620653"/>
            <a:ext cx="2130929" cy="192264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29044" y="166428"/>
            <a:ext cx="17210593" cy="862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8"/>
              </a:lnSpc>
            </a:pPr>
            <a:r>
              <a:rPr lang="en-US" sz="5523" b="1" spc="27">
                <a:solidFill>
                  <a:srgbClr val="000000"/>
                </a:solidFill>
                <a:latin typeface="Raleway 1 Bold"/>
                <a:ea typeface="Raleway 1 Bold"/>
                <a:cs typeface="Raleway 1 Bold"/>
                <a:sym typeface="Raleway 1 Bold"/>
              </a:rPr>
              <a:t>PRESENTACIÓN DE FORMULARIOS. EMPRESA: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0169" y="1293429"/>
            <a:ext cx="22112418" cy="72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r>
              <a:rPr lang="en-US" sz="2080">
                <a:solidFill>
                  <a:srgbClr val="000000"/>
                </a:solidFill>
                <a:latin typeface="Raleway 2"/>
                <a:ea typeface="Raleway 2"/>
                <a:cs typeface="Raleway 2"/>
                <a:sym typeface="Raleway 2"/>
              </a:rPr>
              <a:t>Permite a administradores, modificar  datos, logo, fondo  colores del  aplicativo de la empresa</a:t>
            </a:r>
          </a:p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endParaRPr lang="en-US" sz="2080">
              <a:solidFill>
                <a:srgbClr val="000000"/>
              </a:solidFill>
              <a:latin typeface="Raleway 2"/>
              <a:ea typeface="Raleway 2"/>
              <a:cs typeface="Raleway 2"/>
              <a:sym typeface="Raleway 2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252D456-C960-832B-FE3B-02373800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51" y="1775932"/>
            <a:ext cx="16599250" cy="82637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1632</Words>
  <Application>Microsoft Office PowerPoint</Application>
  <PresentationFormat>Personalizado</PresentationFormat>
  <Paragraphs>129</Paragraphs>
  <Slides>35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5" baseType="lpstr">
      <vt:lpstr>Libre Baskerville Italics</vt:lpstr>
      <vt:lpstr>Raleway 1 Heavy Italics</vt:lpstr>
      <vt:lpstr>Arial</vt:lpstr>
      <vt:lpstr>Raleway 2</vt:lpstr>
      <vt:lpstr>Raleway 1 Bold</vt:lpstr>
      <vt:lpstr>Open Sans Bold</vt:lpstr>
      <vt:lpstr>Raleway 2 Bold</vt:lpstr>
      <vt:lpstr>Calibri</vt:lpstr>
      <vt:lpstr>Aptos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sistema de Facturacion</dc:title>
  <dc:creator>aidan tercero y cuarto</dc:creator>
  <cp:lastModifiedBy>BRAYAN STIVEN VALENCIA GOMEZ</cp:lastModifiedBy>
  <cp:revision>8</cp:revision>
  <dcterms:created xsi:type="dcterms:W3CDTF">2006-08-16T00:00:00Z</dcterms:created>
  <dcterms:modified xsi:type="dcterms:W3CDTF">2025-10-25T02:53:40Z</dcterms:modified>
  <dc:identifier>DAGlevpTvTo</dc:identifier>
</cp:coreProperties>
</file>